
<file path=[Content_Types].xml><?xml version="1.0" encoding="utf-8"?>
<Types xmlns="http://schemas.openxmlformats.org/package/2006/content-types">
  <Default ContentType="image/jpeg" Extension="jpeg"/>
  <Default ContentType="image/jpeg" Extension="jp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3" r:id="rId9"/>
    <p:sldId id="262" r:id="rId10"/>
    <p:sldId id="264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65" r:id="rId2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105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E88BF8-AE00-35C6-284E-836BA8B316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D1DAB63-78B7-E048-52EE-9C9827DF7C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30F989D-942E-388D-2438-FB198DBF5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45625E8-7139-6585-4D30-1B1B64471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6A7C306-6433-9C90-737D-ED2531717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15999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F32691-E21A-BFE8-7989-0639ADDD72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C87EF7-7A4E-483A-90DE-C372BC5C3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4CBE323-45F2-3F5D-CFFB-D25A7996B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CB898B-D882-A2E2-5055-7589195E2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07F5C6A-1050-3AC6-6701-340F65144F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842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22E1EC8-195E-7DB6-4FED-FF67D3E3B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D2E7E566-5B9F-E70A-164B-DE32607A2F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3A71CE-C171-F79C-C8A5-CC51B1C26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4F9F4AE-0936-08DE-E0E9-5530B1385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8F792CB-3975-2806-1314-8C3433581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9144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A07D93-C429-44D7-E204-179A2A92B8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A0BD0E6-182D-C3F1-A6F0-A285120F15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76CE1DC-F5BA-9EF2-A1D3-98F4D6000B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0319FE8-81F2-CF8A-C893-13528804B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A1F9C4C-1C8B-4B89-232D-3D514DE4F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7102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979D6DD-F918-E0AA-3FC6-B43EB6678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00BD486-E148-6BB6-447E-0BFF1D7B17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0DCE57F-DCF7-A092-8A95-61505909C5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8EF1688-5546-1578-4831-42616F674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189B94A-1561-24C5-785A-B397016A10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67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691829-1810-93F4-005D-AD75402DB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B0DE288-1160-AC40-9A89-BA16AA88E9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7CD2B97-7ED5-4812-C19B-F61D8B1A8A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B31C99-0202-FFEC-B66F-3C35ADD88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C1D1172-2FDA-C158-BBC2-AACFD1BC3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0356620-DA56-9C56-3AD8-E88B3B022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5079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019B1F-8090-183C-6F16-5AC5B926C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BBD865C-0E9D-38B1-4E29-4FF981D6A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57601EB-6790-0199-94C9-992EACCCCB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40A6C25-4627-26D5-0D6B-1E3A53D1B0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5F85E804-AB6D-7D00-FA20-63E01E7E59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AD60777-3867-50CD-67AA-CDFC97757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3233462-0C2E-28E8-5175-B71E9D06FC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4AC703A3-7D81-6488-2651-19311115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1152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029F51-6AF9-4C53-3292-0145BDA48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7973D1A-D464-D8E4-B45E-5B74F9FD0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C7CBED4-FEC2-4886-1224-49EA8037D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CB15588-3DEC-C032-C53C-30D9301E87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5076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F0FE122B-3D35-7843-ABA1-084319C3F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5A27DF5-0AD7-C69D-6943-57E14699E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68F580A-43A1-16E0-028D-4DE13A2E9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65634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29527A-A3C0-FA32-26EF-BEF483B648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95B08D0-2397-D2B0-953F-2511BEC22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DADD391-CD04-6A11-E150-3F78FBAF5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72AAD71-82C0-E7D1-FA4A-DFE6790E8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58A56C9-3F91-3E69-6049-F99A14872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D8ACFFA-01B1-C635-F1CF-704A6A301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9755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8C4B68-9DAD-A677-7C1E-A440B74A2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90D8521-EE8D-6726-980C-EBA5CCB6A3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8D30EEB-6AC2-EDC2-D2D1-5753FB9F7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F173E88-63DD-38E3-884B-1CB43FB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E43A1EC-CB99-3B09-0534-2CC2AA5FE9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080953-0091-A45E-A699-CBA3CF8F6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1798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54A58B0-6464-0AA6-7993-762A5B8BE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1CE81E8-C571-C825-D8C6-C0357AAC0A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6644E7C-BCE6-4E4D-7FC9-3C7D6B039E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59E372-C5CA-4E46-AAE0-1E46953A618D}" type="datetimeFigureOut">
              <a:rPr lang="it-IT" smtClean="0"/>
              <a:t>19/02/2026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859412C-95E5-DBBD-B433-EE8D2A99DA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68FE9CA-9B27-47B3-AA7D-D599453299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76650C-FE19-454D-8FB7-BFE21F6F316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8499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it.pinterest.com/pin/207165651602749239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478014947935248941/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@ricciom5018" TargetMode="Externa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asco.it/scatole-cartone/scatole-con-coperchio.html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miatecnica.blogspot.com/p/il-quadernone.html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letiziapalmisano.it/storia-di-ninna-il-piccolo-riccio-con-un-grande-cuore-recensione-libro/" TargetMode="External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ockphoto.com/it/vettoriale/bambini-seduti-in-cerchio-a-leggere-una-poesia-gm1127705431-297312290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moreaquattrozampe.it/altri-animali/riccio-selvatico-in-strada-aiutalo-in-questo-modo-e-non-te-ne-pentirai-ha-bisogno-di-te/198290/" TargetMode="Externa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bruzzo24ore.tv/news/Oltre-24mila-Cinghiali-Selvatici-Vicino-alle-Zone-Abitate-E-Allarme-in-Liguria/162328.htm" TargetMode="External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it.dreamstime.com/animali-classe-collezione-di-animaletti-divertenti-torna-alle-scene-della-scuola-impostata-illustrazione-i-personaggi-image202146554" TargetMode="External"/><Relationship Id="rId4" Type="http://schemas.openxmlformats.org/officeDocument/2006/relationships/image" Target="../media/image30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t.freepik.com/foto-vettori-gratuito/disegno-bambina" TargetMode="External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reepik.es/vector-premium/concepto-idea-dibujada-mano_829848.htm" TargetMode="External"/><Relationship Id="rId4" Type="http://schemas.openxmlformats.org/officeDocument/2006/relationships/image" Target="../media/image3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7" Type="http://schemas.openxmlformats.org/officeDocument/2006/relationships/image" Target="../media/image34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biancosulnero.blogspot.com/2014/09/il-quaderno-dei-resti-tecnica-della.html" TargetMode="External"/><Relationship Id="rId5" Type="http://schemas.openxmlformats.org/officeDocument/2006/relationships/image" Target="../media/image37.jpg"/><Relationship Id="rId4" Type="http://schemas.openxmlformats.org/officeDocument/2006/relationships/hyperlink" Target="https://it.dreamstime.com/illustrazione-di-stock-stile-d-annata-dell-incisione-del-disegno-della-mano-mappa-rotolo-ma-di-antico-image96439959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izzontenergia.it/2023/06/14/come-si-crea-arcobaleno-spiegazione/" TargetMode="External"/><Relationship Id="rId7" Type="http://schemas.openxmlformats.org/officeDocument/2006/relationships/hyperlink" Target="https://www.pinterest.com/pin/346777240058567657/" TargetMode="Externa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g"/><Relationship Id="rId5" Type="http://schemas.openxmlformats.org/officeDocument/2006/relationships/hyperlink" Target="https://ita.animalia-life.club/bordo-clip-art-animali-del-bosco" TargetMode="External"/><Relationship Id="rId4" Type="http://schemas.openxmlformats.org/officeDocument/2006/relationships/image" Target="../media/image4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isegnihd.blogspot.com/2019/01/disegni-colorati-scuola-primaria.htm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pinterest.com/pin/86131411610470220/" TargetMode="Externa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stock.adobe.com/images/wild-boar-face-shot-isolated-on-transparent-background-cutout-generative-ai/578563401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nimalpedia.it/il-riccio-come-animale-domestico-16.html" TargetMode="External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ngarts.com/explore/tag/boar" TargetMode="External"/><Relationship Id="rId7" Type="http://schemas.openxmlformats.org/officeDocument/2006/relationships/hyperlink" Target="https://www.italiaatavola.net/attualita-mercato/2023/3/14/merendine-compiono-70-anni-icone-made-in-italy-futuro-roseo/94934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s://wall.alphacoders.com/big.php?i=1308170" TargetMode="Externa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g"/><Relationship Id="rId3" Type="http://schemas.openxmlformats.org/officeDocument/2006/relationships/hyperlink" Target="https://it.dreamstime.com/fotografia-stock-lepre-image39785250" TargetMode="External"/><Relationship Id="rId7" Type="http://schemas.openxmlformats.org/officeDocument/2006/relationships/hyperlink" Target="https://turismoincanada.blogspot.com/2012/11/scoiattoli.htm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11" Type="http://schemas.openxmlformats.org/officeDocument/2006/relationships/hyperlink" Target="https://viaggi.nanopress.it/news/coccodrillo-sta-per-attaccare-un-cerbiatto-il-gesto-disperato-del-povero-bambi/P205398/" TargetMode="External"/><Relationship Id="rId5" Type="http://schemas.openxmlformats.org/officeDocument/2006/relationships/hyperlink" Target="https://fr.pinterest.com/margheritachiri/cinghiale/" TargetMode="External"/><Relationship Id="rId10" Type="http://schemas.openxmlformats.org/officeDocument/2006/relationships/image" Target="../media/image14.jpg"/><Relationship Id="rId4" Type="http://schemas.openxmlformats.org/officeDocument/2006/relationships/image" Target="../media/image11.jpg"/><Relationship Id="rId9" Type="http://schemas.openxmlformats.org/officeDocument/2006/relationships/hyperlink" Target="https://www.amoreaquattrozampe.it/curiosita/come-si-difende-volpe-predatori/151596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interest.com/pin/434808539025597285/" TargetMode="Externa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reepik.com/premium-vector/wild-boar-hand-drawn-sketch-isolated-background-vintage-engraving-vector-drawing-wild-boar_122402771.htm" TargetMode="External"/><Relationship Id="rId4" Type="http://schemas.openxmlformats.org/officeDocument/2006/relationships/image" Target="../media/image16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jEq2ZGMAiOw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s.vecteezy.com/png/9400653-lagrimas-clipart-diseno-ilustracion" TargetMode="External"/><Relationship Id="rId4" Type="http://schemas.openxmlformats.org/officeDocument/2006/relationships/image" Target="../media/image18.png"/></Relationships>
</file>

<file path=ppt/slides/_rels/slide9.xml.rels><?xml version="1.0" encoding="UTF-8" standalone="yes" ?><Relationships xmlns="http://schemas.openxmlformats.org/package/2006/relationships"><Relationship Id="rId3" Target="https://signorag.blogspot.com/2016/07/" TargetMode="External" Type="http://schemas.openxmlformats.org/officeDocument/2006/relationships/hyperlink"/><Relationship Id="rId2" Target="../media/image19.jpg" Type="http://schemas.openxmlformats.org/officeDocument/2006/relationships/image"/><Relationship Id="rId1" Target="../slideLayouts/slideLayout2.xml" Type="http://schemas.openxmlformats.org/officeDocument/2006/relationships/slideLayout"/><Relationship Id="rId5" Target="https://picclick.it/Dipinto-senza-cornice-per-numeri-riccio-fai-da-225645776543.html" TargetMode="External" Type="http://schemas.openxmlformats.org/officeDocument/2006/relationships/hyperlink"/><Relationship Id="rId4" Target="../media/image20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DF35497-430E-C930-117E-986B1A0D30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78097" y="1693689"/>
            <a:ext cx="6467708" cy="412724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97D3E70-8077-3471-1FEE-BC602F309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1705" y="416952"/>
            <a:ext cx="7665720" cy="986155"/>
          </a:xfr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/>
          <a:lstStyle/>
          <a:p>
            <a:r>
              <a:rPr lang="it-IT" b="1" dirty="0"/>
              <a:t>Storia di Spike un piccolo riccio …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A9F93CD-087D-FB07-75B2-0CD3CE7487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5325" y="2341758"/>
            <a:ext cx="3532149" cy="19849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it-IT" sz="14400" b="1" dirty="0"/>
              <a:t>7 Febbraio 2026                                                                                                             Giornata Mondiale contro il bullismo e il cyberbullismo</a:t>
            </a:r>
          </a:p>
          <a:p>
            <a:pPr marL="0" indent="0">
              <a:buNone/>
            </a:pPr>
            <a:endParaRPr lang="it-IT" sz="16000" b="1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r>
              <a:rPr lang="it-IT" dirty="0"/>
              <a:t>                                                     </a:t>
            </a:r>
          </a:p>
          <a:p>
            <a:pPr marL="0" indent="0">
              <a:buNone/>
            </a:pPr>
            <a:r>
              <a:rPr lang="it-IT" dirty="0"/>
              <a:t>                      </a:t>
            </a:r>
          </a:p>
          <a:p>
            <a:pPr marL="0" indent="0">
              <a:buNone/>
            </a:pPr>
            <a:r>
              <a:rPr lang="it-IT" sz="4000" dirty="0">
                <a:latin typeface="Freestyle Script" panose="030804020302050B0404" pitchFamily="66" charset="0"/>
              </a:rPr>
              <a:t>                                                                      </a:t>
            </a:r>
          </a:p>
          <a:p>
            <a:pPr marL="0" indent="0">
              <a:buNone/>
            </a:pPr>
            <a:r>
              <a:rPr lang="it-IT" sz="4000" dirty="0">
                <a:latin typeface="Freestyle Script" panose="030804020302050B0404" pitchFamily="66" charset="0"/>
              </a:rPr>
              <a:t>                                                           </a:t>
            </a:r>
            <a:r>
              <a:rPr lang="it-IT" sz="9600" dirty="0">
                <a:latin typeface="Freestyle Script" panose="030804020302050B0404" pitchFamily="66" charset="0"/>
              </a:rPr>
              <a:t>Annamaria Galeazzi</a:t>
            </a:r>
            <a:endParaRPr lang="it-IT" sz="4000" dirty="0">
              <a:latin typeface="Freestyle Script" panose="030804020302050B04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35070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Click="0" advTm="8000">
        <p15:prstTrans prst="curtains"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D7AEF6AE-0ECB-337B-7920-A7F2CE5CD8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6669" y="826477"/>
            <a:ext cx="10747131" cy="56007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FBB4889-90FE-C83C-1882-A3FFDACC7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lang="it-IT"/>
              <a:t>E mi ha detto che avrei potuto trovare rifugio in questa scuola ma ho tanta paura…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7F921E4-72C5-BC4D-22CB-922A628392FC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65" r="47" t="72"/>
          <a:stretch>
            <a:fillRect/>
          </a:stretch>
        </p:blipFill>
        <p:spPr>
          <a:xfrm>
            <a:off x="2734406" y="3086100"/>
            <a:ext cx="3516923" cy="3149723"/>
          </a:xfrm>
          <a:prstGeom prst="rect">
            <a:avLst/>
          </a:prstGeom>
          <a:ln cap="sq" w="127000">
            <a:solidFill>
              <a:srgbClr val="000000"/>
            </a:solidFill>
            <a:miter lim="800000"/>
          </a:ln>
          <a:effectLst>
            <a:outerShdw algn="tl" blurRad="57150" dir="2700000" dist="508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98631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9000" p14:dur="1750" spd="slow">
        <p15:prstTrans prst="pageCurlDouble"/>
      </p:transition>
    </mc:Choice>
    <mc:Fallback xmlns="">
      <p:transition advClick="0" advTm="9000"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72A2A7B-FE63-915F-BE7D-C039E0A72D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4880" y="661582"/>
            <a:ext cx="4108249" cy="5069132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Così la chiocciola </a:t>
            </a:r>
            <a:r>
              <a:rPr lang="it-IT" b="1" dirty="0" err="1"/>
              <a:t>Tintilena</a:t>
            </a:r>
            <a:r>
              <a:rPr lang="it-IT" b="1" dirty="0"/>
              <a:t>, il giorno dopo avermi trovato, ha lasciato questa lettera ai bambini della scuola «I. Calvino di Torre di Mosto!»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5B0ABC5-EF0F-9F3D-5B90-9F823CA1D9D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516" y="-272561"/>
            <a:ext cx="5503984" cy="73767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04026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22000">
        <p15:prstTrans prst="pageCurlDouble"/>
      </p:transition>
    </mc:Choice>
    <mc:Fallback xmlns="">
      <p:transition spd="slow" advClick="0" advTm="22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392276-3236-F28D-7B31-A7AEC3516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12115" y="382709"/>
            <a:ext cx="2822332" cy="5516929"/>
          </a:xfrm>
        </p:spPr>
        <p:txBody>
          <a:bodyPr/>
          <a:lstStyle/>
          <a:p>
            <a:r>
              <a:rPr lang="it-IT" b="1" dirty="0"/>
              <a:t>Ed una scatola di cartone contenente me!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D204D970-F7C5-E65B-4546-E06737615F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34794" y="958362"/>
            <a:ext cx="8677321" cy="5583116"/>
          </a:xfrm>
          <a:prstGeom prst="rect">
            <a:avLst/>
          </a:prstGeom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2A1AF0A-B083-CD38-20D2-0C9663E57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5449" y="606669"/>
            <a:ext cx="3844482" cy="467665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3535268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00"/>
    </mc:Choice>
    <mc:Fallback xmlns="">
      <p:transition spd="slow"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4453CF-57BE-58BE-5AAA-C019609F3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492" y="365125"/>
            <a:ext cx="4601308" cy="5921375"/>
          </a:xfrm>
        </p:spPr>
        <p:txBody>
          <a:bodyPr/>
          <a:lstStyle/>
          <a:p>
            <a:r>
              <a:rPr lang="it-IT" b="1" dirty="0"/>
              <a:t>E un racconto illustrato in cui si narra la mia storia perché sono troppo timido per poterlo fare io…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5CB3229-FEAF-6461-6363-B54F9D42A2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16624" y="571500"/>
            <a:ext cx="6075484" cy="6040316"/>
          </a:xfr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905BB74-99B1-2E6D-7B5B-8233524B9C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688124" y="3152041"/>
            <a:ext cx="4137902" cy="266846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485482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2000"/>
    </mc:Choice>
    <mc:Fallback xmlns="">
      <p:transition spd="slow" advClick="0" advTm="12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D658AE0-F288-485E-554B-CE1CE6F81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2637" y="488218"/>
            <a:ext cx="4583723" cy="4892675"/>
          </a:xfrm>
        </p:spPr>
        <p:txBody>
          <a:bodyPr>
            <a:normAutofit/>
          </a:bodyPr>
          <a:lstStyle/>
          <a:p>
            <a:r>
              <a:rPr lang="it-IT" b="1" dirty="0"/>
              <a:t>Ed ogni bambino ha provato a trovare una soluzione al mio problema…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3DAE939B-01BB-5989-FDA2-E9AFF39CD4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5654" y="949569"/>
            <a:ext cx="6339254" cy="5073162"/>
          </a:xfrm>
        </p:spPr>
      </p:pic>
    </p:spTree>
    <p:extLst>
      <p:ext uri="{BB962C8B-B14F-4D97-AF65-F5344CB8AC3E}">
        <p14:creationId xmlns:p14="http://schemas.microsoft.com/office/powerpoint/2010/main" val="419432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1000"/>
    </mc:Choice>
    <mc:Fallback xmlns="">
      <p:transition spd="slow" advClick="0" advTm="1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2ECDAF-BF26-AB4C-4711-44D8BBEF10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6483" y="880691"/>
            <a:ext cx="4135877" cy="4868356"/>
          </a:xfrm>
        </p:spPr>
        <p:txBody>
          <a:bodyPr>
            <a:normAutofit/>
          </a:bodyPr>
          <a:lstStyle/>
          <a:p>
            <a:r>
              <a:rPr lang="it-IT" b="1" dirty="0"/>
              <a:t>Qualcuno pensava di tenermi qui a scuola perché sono tanto carino ma mi manca la mia mamma…</a:t>
            </a:r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id="{BB913423-02A2-843A-BDB9-6E02C2048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09018" y="1284101"/>
            <a:ext cx="6491324" cy="446494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5732149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5000">
        <p15:prstTrans prst="pageCurlDouble"/>
      </p:transition>
    </mc:Choice>
    <mc:Fallback xmlns="">
      <p:transition spd="slow" advClick="0" advTm="1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65CB3AE-BD5C-AF97-4B3D-F014C2025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346" y="365125"/>
            <a:ext cx="10606454" cy="1841744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Qualcun altro diceva: «Mandiamo via il cinghiale bullo!» </a:t>
            </a:r>
            <a:br>
              <a:rPr lang="it-IT" b="1" dirty="0"/>
            </a:br>
            <a:r>
              <a:rPr lang="it-IT" b="1" dirty="0"/>
              <a:t>Ma la scuola è di tutti…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6600A8BD-1618-2F0B-E9DD-18434D5BB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38200" y="2274348"/>
            <a:ext cx="6934200" cy="3857625"/>
          </a:xfr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B4854940-6C84-8D7E-62DE-DE14B73DDA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096000" y="1582616"/>
            <a:ext cx="5194569" cy="482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042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1000">
        <p15:prstTrans prst="pageCurlDouble"/>
      </p:transition>
    </mc:Choice>
    <mc:Fallback xmlns="">
      <p:transition spd="slow" advClick="0" advTm="1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>
          <a:gsLst>
            <a:gs pos="55000">
              <a:srgbClr val="00B050"/>
            </a:gs>
            <a:gs pos="100000">
              <a:schemeClr val="accent1">
                <a:lumMod val="45000"/>
                <a:lumOff val="55000"/>
              </a:schemeClr>
            </a:gs>
            <a:gs pos="79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magine 10">
            <a:extLst>
              <a:ext uri="{FF2B5EF4-FFF2-40B4-BE49-F238E27FC236}">
                <a16:creationId xmlns:a16="http://schemas.microsoft.com/office/drawing/2014/main" id="{96804AA7-867C-3E3C-D983-8953AA2059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728181" y="1765113"/>
            <a:ext cx="3732700" cy="46342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Bolla: nuvola 11">
            <a:extLst>
              <a:ext uri="{FF2B5EF4-FFF2-40B4-BE49-F238E27FC236}">
                <a16:creationId xmlns:a16="http://schemas.microsoft.com/office/drawing/2014/main" id="{5128F2CD-D135-AFF1-6367-B6AAAB7926AA}"/>
              </a:ext>
            </a:extLst>
          </p:cNvPr>
          <p:cNvSpPr/>
          <p:nvPr/>
        </p:nvSpPr>
        <p:spPr>
          <a:xfrm>
            <a:off x="7752945" y="1471004"/>
            <a:ext cx="3967201" cy="3443895"/>
          </a:xfrm>
          <a:prstGeom prst="cloudCallout">
            <a:avLst>
              <a:gd fmla="val -93213" name="adj1"/>
              <a:gd fmla="val -22304" name="adj2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E98D912-ED64-6629-746B-5AB7F59169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639" y="458608"/>
            <a:ext cx="10515600" cy="1585181"/>
          </a:xfrm>
        </p:spPr>
        <p:txBody>
          <a:bodyPr>
            <a:normAutofit fontScale="90000"/>
          </a:bodyPr>
          <a:lstStyle/>
          <a:p>
            <a:r>
              <a:rPr b="1" dirty="0" lang="it-IT">
                <a:solidFill>
                  <a:schemeClr val="bg1"/>
                </a:solidFill>
              </a:rPr>
              <a:t>Poi finalmente una bambina ha capito come fare! Farmi tornare nella mia scuola e dire tutto alla maestra! 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18C9A671-AC28-0B01-62D3-9C270905D48B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172" l="203" r="217" t="18"/>
          <a:stretch>
            <a:fillRect/>
          </a:stretch>
        </p:blipFill>
        <p:spPr>
          <a:xfrm>
            <a:off x="8767762" y="1913672"/>
            <a:ext cx="1846385" cy="2338754"/>
          </a:xfrm>
        </p:spPr>
      </p:pic>
    </p:spTree>
    <p:extLst>
      <p:ext uri="{BB962C8B-B14F-4D97-AF65-F5344CB8AC3E}">
        <p14:creationId xmlns:p14="http://schemas.microsoft.com/office/powerpoint/2010/main" val="51758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0000" p14:dur="4000" spd="slow">
        <p14:vortex dir="r"/>
      </p:transition>
    </mc:Choice>
    <mc:Fallback xmlns="">
      <p:transition advClick="0" advTm="10000" spd="slow">
        <p:fade/>
      </p:transition>
    </mc:Fallback>
  </mc:AlternateContent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blipFill>
          <a:blip r:embed="rId2"/>
          <a:tile algn="tl" flip="none" sx="100000" sy="100000" tx="0" ty="0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A5ADC08-9E0F-44C5-6F9C-8CB94CA65D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774" y="413763"/>
            <a:ext cx="3698132" cy="5802211"/>
          </a:xfrm>
        </p:spPr>
        <p:txBody>
          <a:bodyPr>
            <a:normAutofit/>
          </a:bodyPr>
          <a:lstStyle/>
          <a:p>
            <a:r>
              <a:rPr b="1" dirty="0" lang="it-IT"/>
              <a:t>Così i bambini medi hanno colorato le sequenze logico-temporali per indicarmi la soluzione del problema…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1574DEA-7DF1-C56B-5798-0A9BD7DFD78F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" t="1264"/>
          <a:stretch>
            <a:fillRect/>
          </a:stretch>
        </p:blipFill>
        <p:spPr>
          <a:xfrm>
            <a:off x="800912" y="797668"/>
            <a:ext cx="6893666" cy="5262664"/>
          </a:xfrm>
          <a:prstGeom prst="rect">
            <a:avLst/>
          </a:prstGeom>
          <a:ln cap="sq" w="127000">
            <a:solidFill>
              <a:srgbClr val="000000"/>
            </a:solidFill>
            <a:miter lim="800000"/>
          </a:ln>
          <a:effectLst>
            <a:outerShdw algn="tl" blurRad="57150" dir="2700000" dist="50800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517811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13000" p14:dur="2000" spd="slow">
        <p15:prstTrans prst="fracture"/>
      </p:transition>
    </mc:Choice>
    <mc:Fallback xmlns="">
      <p:transition advClick="0" advTm="13000" spd="slow">
        <p:fade/>
      </p:transition>
    </mc:Fallback>
  </mc:AlternateContent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7439A47-C103-CDB1-BBC7-A82BF4914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39718" y="904676"/>
            <a:ext cx="2910191" cy="5077838"/>
          </a:xfrm>
        </p:spPr>
        <p:txBody>
          <a:bodyPr>
            <a:normAutofit fontScale="90000"/>
          </a:bodyPr>
          <a:lstStyle/>
          <a:p>
            <a:r>
              <a:rPr b="1" dirty="0" lang="it-IT"/>
              <a:t>I grandi hanno completato la mappa che mi indica la strada per ritornare a casa.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01DA336-F0F1-8F5E-6ADC-1AEDBC49BCEA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"/>
          <a:stretch>
            <a:fillRect/>
          </a:stretch>
        </p:blipFill>
        <p:spPr>
          <a:xfrm rot="16200000">
            <a:off x="1999030" y="-559338"/>
            <a:ext cx="5447494" cy="8005866"/>
          </a:xfrm>
        </p:spPr>
      </p:pic>
    </p:spTree>
    <p:extLst>
      <p:ext uri="{BB962C8B-B14F-4D97-AF65-F5344CB8AC3E}">
        <p14:creationId xmlns:p14="http://schemas.microsoft.com/office/powerpoint/2010/main" val="63445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13000" p14:dur="2000" spd="slow">
        <p15:prstTrans prst="pageCurlDouble"/>
      </p:transition>
    </mc:Choice>
    <mc:Fallback xmlns="">
      <p:transition advClick="0" advTm="13000"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7C5A352-7F08-88D9-662D-3168D7C5823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5123" y="492369"/>
            <a:ext cx="11078308" cy="5952394"/>
          </a:xfr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/>
          <a:lstStyle/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762D35B-8FDB-9D4E-03E3-946D2D0F62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8" t="8968" r="11254" b="6561"/>
          <a:stretch>
            <a:fillRect/>
          </a:stretch>
        </p:blipFill>
        <p:spPr>
          <a:xfrm>
            <a:off x="1435394" y="1034528"/>
            <a:ext cx="4001183" cy="4868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Forma a L 5">
            <a:extLst>
              <a:ext uri="{FF2B5EF4-FFF2-40B4-BE49-F238E27FC236}">
                <a16:creationId xmlns:a16="http://schemas.microsoft.com/office/drawing/2014/main" id="{8E05CC1D-60BF-8701-5268-5A9F3E864E77}"/>
              </a:ext>
            </a:extLst>
          </p:cNvPr>
          <p:cNvSpPr/>
          <p:nvPr/>
        </p:nvSpPr>
        <p:spPr>
          <a:xfrm rot="18865999">
            <a:off x="5571391" y="2914648"/>
            <a:ext cx="1468316" cy="624254"/>
          </a:xfrm>
          <a:prstGeom prst="corner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DA3E7ABA-6C39-5B49-0EEB-2AED5AC441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12169" y="1679332"/>
            <a:ext cx="3842238" cy="1749668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it-IT" sz="4400" b="1" dirty="0"/>
              <a:t>Ciao sono un piccolo riccio e mi chiamo Spike</a:t>
            </a:r>
          </a:p>
        </p:txBody>
      </p:sp>
    </p:spTree>
    <p:extLst>
      <p:ext uri="{BB962C8B-B14F-4D97-AF65-F5344CB8AC3E}">
        <p14:creationId xmlns:p14="http://schemas.microsoft.com/office/powerpoint/2010/main" val="10958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00">
        <p:blinds dir="vert"/>
      </p:transition>
    </mc:Choice>
    <mc:Fallback xmlns="">
      <p:transition spd="slow" advTm="8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B76CCD-A58C-2DD3-ADFA-0538389C0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lang="it-IT"/>
              <a:t>Il giorno dopo, con il libro del racconto, la mappa e le sequenze…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9CB502A-1B18-1EE5-BE39-5C8E2962220B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00597"/>
            <a:ext cx="4810121" cy="5292278"/>
          </a:xfrm>
          <a:prstGeom prst="ellipse">
            <a:avLst/>
          </a:prstGeom>
          <a:ln cap="rnd" w="190500">
            <a:solidFill>
              <a:srgbClr val="C8C6BD"/>
            </a:solidFill>
            <a:prstDash val="solid"/>
          </a:ln>
          <a:effectLst>
            <a:outerShdw algn="bl" blurRad="127000" rotWithShape="0">
              <a:srgbClr val="000000"/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h="152400" prst="hardEdge" w="304800"/>
            <a:extrusionClr>
              <a:srgbClr val="000000"/>
            </a:extrusionClr>
          </a:sp3d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69028F6-7530-2C64-FFB6-4E98ACA1E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b="99" l="104" t="35"/>
          <a:stretch>
            <a:fillRect/>
          </a:stretch>
        </p:blipFill>
        <p:spPr>
          <a:xfrm rot="1439816">
            <a:off x="2554787" y="1967166"/>
            <a:ext cx="2556618" cy="108020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CC0AF24-2AAA-D7B2-D412-2421054370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b="177" l="70" r="49" t="89"/>
          <a:stretch>
            <a:fillRect/>
          </a:stretch>
        </p:blipFill>
        <p:spPr>
          <a:xfrm>
            <a:off x="2066508" y="2736418"/>
            <a:ext cx="2923200" cy="1568284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7D6BBCE-A6B0-E406-8053-4D402478F78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9" r="523"/>
          <a:stretch>
            <a:fillRect/>
          </a:stretch>
        </p:blipFill>
        <p:spPr>
          <a:xfrm>
            <a:off x="1613136" y="4319937"/>
            <a:ext cx="4439921" cy="2133600"/>
          </a:xfrm>
          <a:prstGeom prst="roundRect">
            <a:avLst>
              <a:gd fmla="val 16667" name="adj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h="114300" prst="relaxedInset" w="3810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26775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8000" p14:dur="2000" spd="slow"/>
    </mc:Choice>
    <mc:Fallback xmlns="">
      <p:transition advClick="0" advTm="8000" spd="slow"/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7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8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">
                      <p:stCondLst>
                        <p:cond delay="indefinite"/>
                      </p:stCondLst>
                      <p:childTnLst>
                        <p:par>
                          <p:cTn fill="hold" id="10">
                            <p:stCondLst>
                              <p:cond delay="0"/>
                            </p:stCondLst>
                            <p:childTnLst>
                              <p:par>
                                <p:cTn fill="hold" id="11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 fill="hold" id="13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 fill="hold" id="14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19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">
                      <p:stCondLst>
                        <p:cond delay="indefinite"/>
                      </p:stCondLst>
                      <p:childTnLst>
                        <p:par>
                          <p:cTn fill="hold" id="23">
                            <p:stCondLst>
                              <p:cond delay="0"/>
                            </p:stCondLst>
                            <p:childTnLst>
                              <p:par>
                                <p:cTn fill="hold" id="24" nodeType="clickEffect" presetClass="entr" presetID="5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500" fill="hold" id="26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500" fill="hold" id="27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500" id="28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ACB158F-C077-5BA4-A0EF-228B84528E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0007" y="1391915"/>
            <a:ext cx="3378200" cy="4551683"/>
          </a:xfrm>
        </p:spPr>
        <p:txBody>
          <a:bodyPr>
            <a:normAutofit/>
          </a:bodyPr>
          <a:lstStyle/>
          <a:p>
            <a:r>
              <a:rPr b="1" dirty="0" lang="it-IT" sz="5400"/>
              <a:t>Mi sono messo in viaggio verso casa…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272BA54-0A7F-4963-72C4-7798C9B31E07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" l="2" r="12"/>
          <a:stretch>
            <a:fillRect/>
          </a:stretch>
        </p:blipFill>
        <p:spPr>
          <a:xfrm rot="16200000">
            <a:off x="1901665" y="-160600"/>
            <a:ext cx="5038926" cy="7558578"/>
          </a:xfrm>
        </p:spPr>
      </p:pic>
    </p:spTree>
    <p:extLst>
      <p:ext uri="{BB962C8B-B14F-4D97-AF65-F5344CB8AC3E}">
        <p14:creationId xmlns:p14="http://schemas.microsoft.com/office/powerpoint/2010/main" val="271514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advClick="0" advTm="10000" p14:dur="2000" spd="slow"/>
    </mc:Choice>
    <mc:Fallback xmlns="">
      <p:transition advClick="0" advTm="10000"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84C64D-28F8-8E5B-5E67-4C7675DC7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54591" y="1271615"/>
            <a:ext cx="3086694" cy="4314769"/>
          </a:xfrm>
        </p:spPr>
        <p:txBody>
          <a:bodyPr>
            <a:normAutofit/>
          </a:bodyPr>
          <a:lstStyle/>
          <a:p>
            <a:r>
              <a:rPr lang="it-IT" b="1" dirty="0"/>
              <a:t>Ho riabbracciato finalmente la mia mamma</a:t>
            </a:r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9B5876B2-9B15-5D82-C122-FE5CA3202A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75840" y="-471252"/>
            <a:ext cx="5593404" cy="772267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982836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">
        <p15:prstTrans prst="pageCurlDouble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DE44A01-CF86-0C30-F015-B2C5938813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7340" y="452674"/>
            <a:ext cx="2921000" cy="5558155"/>
          </a:xfrm>
        </p:spPr>
        <p:txBody>
          <a:bodyPr>
            <a:normAutofit/>
          </a:bodyPr>
          <a:lstStyle/>
          <a:p>
            <a:r>
              <a:rPr lang="it-IT" b="1" dirty="0"/>
              <a:t>Il mattino seguente sono tornato a scuola e…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91A30049-04CD-F770-A127-8812EAB250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583660" y="843433"/>
            <a:ext cx="7849140" cy="5323902"/>
          </a:xfrm>
        </p:spPr>
      </p:pic>
    </p:spTree>
    <p:extLst>
      <p:ext uri="{BB962C8B-B14F-4D97-AF65-F5344CB8AC3E}">
        <p14:creationId xmlns:p14="http://schemas.microsoft.com/office/powerpoint/2010/main" val="2209153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8000">
        <p15:prstTrans prst="pageCurlDouble"/>
      </p:transition>
    </mc:Choice>
    <mc:Fallback xmlns="">
      <p:transition spd="slow" advClick="0" advTm="8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20250E-FC5D-2261-3639-53913A1EE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0748" y="276780"/>
            <a:ext cx="3362960" cy="6304439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La maestra, dopo aver letto il mio racconto ad alta voce, è riuscita a far riflettere il bullo che ha chiesto scusa e ha promesso di non farlo più.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241407E-139B-0890-10BA-C316965764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369765" y="-696177"/>
            <a:ext cx="6089514" cy="8260080"/>
          </a:xfrm>
        </p:spPr>
      </p:pic>
    </p:spTree>
    <p:extLst>
      <p:ext uri="{BB962C8B-B14F-4D97-AF65-F5344CB8AC3E}">
        <p14:creationId xmlns:p14="http://schemas.microsoft.com/office/powerpoint/2010/main" val="12645568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000" advClick="0" advTm="16000">
        <p15:prstTrans prst="pageCurlDouble"/>
      </p:transition>
    </mc:Choice>
    <mc:Fallback xmlns="">
      <p:transition spd="slow" advClick="0" advTm="1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magine 8">
            <a:extLst>
              <a:ext uri="{FF2B5EF4-FFF2-40B4-BE49-F238E27FC236}">
                <a16:creationId xmlns:a16="http://schemas.microsoft.com/office/drawing/2014/main" id="{5D2812CE-81BD-0AA3-0B77-B327E9C09F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-97277"/>
            <a:ext cx="12192000" cy="5812278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14509945-D020-6DFD-7B5B-ED53C5EA3C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0131" y="238665"/>
            <a:ext cx="10515600" cy="1911148"/>
          </a:xfrm>
        </p:spPr>
        <p:txBody>
          <a:bodyPr/>
          <a:lstStyle/>
          <a:p>
            <a:r>
              <a:rPr b="1" dirty="0" lang="it-IT"/>
              <a:t>Che bello andare a scuola ed essere amici di tutti…Nessuno si sente solo…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F8161F1-75D6-BF9C-583C-DAFE289440C3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457" l="125" r="15" t="314"/>
          <a:stretch>
            <a:fillRect/>
          </a:stretch>
        </p:blipFill>
        <p:spPr>
          <a:xfrm>
            <a:off x="-97277" y="2966936"/>
            <a:ext cx="8083686" cy="3442281"/>
          </a:xfrm>
          <a:prstGeom prst="rect">
            <a:avLst/>
          </a:prstGeom>
          <a:ln>
            <a:noFill/>
          </a:ln>
          <a:effectLst>
            <a:outerShdw algn="ctr" blurRad="723900" dir="5400000" rotWithShape="0">
              <a:srgbClr val="000000">
                <a:alpha val="0"/>
              </a:srgbClr>
            </a:outerShdw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9F2BCF08-5C8C-B01A-1320-69360278E10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b="7" l="-3134" r="-2040"/>
          <a:stretch>
            <a:fillRect/>
          </a:stretch>
        </p:blipFill>
        <p:spPr>
          <a:xfrm>
            <a:off x="7559795" y="1900170"/>
            <a:ext cx="4531685" cy="4421499"/>
          </a:xfrm>
          <a:prstGeom prst="rect">
            <a:avLst/>
          </a:prstGeom>
          <a:ln>
            <a:noFill/>
          </a:ln>
          <a:effectLst>
            <a:outerShdw algn="tl" blurRad="673100" dir="6000000" rotWithShape="0">
              <a:srgbClr val="000000">
                <a:alpha val="25000"/>
              </a:srgbClr>
            </a:outerShd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992283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advClick="0" advTm="12000" p14:dur="3000" spd="slow"/>
    </mc:Choice>
    <mc:Fallback>
      <p:transition advClick="0" advTm="12000" spd="slow"/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42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 id="7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000" fill="hold" id="8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9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">
                      <p:stCondLst>
                        <p:cond delay="indefinite"/>
                      </p:stCondLst>
                      <p:childTnLst>
                        <p:par>
                          <p:cTn fill="hold" id="11">
                            <p:stCondLst>
                              <p:cond delay="0"/>
                            </p:stCondLst>
                            <p:childTnLst>
                              <p:par>
                                <p:cTn fill="hold" id="12" nodeType="clickEffect" presetClass="entr" presetID="26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down)" transition="in">
                                      <p:cBhvr>
                                        <p:cTn dur="580" id="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1822" id="15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3"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664" id="17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9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332" id="18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27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64" id="19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#ppt_y-sin(pi*$)/81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dur="26" id="20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decel="50000" dur="166" id="21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2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decel="50000" dur="166" id="23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4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decel="50000" dur="166" id="25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dur="26" id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decel="50000" dur="166" id="27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31000">
              <a:schemeClr val="accent1">
                <a:lumMod val="45000"/>
                <a:lumOff val="55000"/>
              </a:schemeClr>
            </a:gs>
            <a:gs pos="79000">
              <a:schemeClr val="accent2">
                <a:lumMod val="60000"/>
                <a:lumOff val="4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FB10F34-81D6-A1A7-221A-26DCF7A44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3290" y="2600005"/>
            <a:ext cx="2354093" cy="1325563"/>
          </a:xfrm>
          <a:blipFill>
            <a:blip r:embed="rId2"/>
            <a:tile tx="0" ty="0" sx="100000" sy="100000" flip="none" algn="tl"/>
          </a:blipFill>
          <a:ln>
            <a:solidFill>
              <a:schemeClr val="accent6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it-IT" sz="8000" b="1" dirty="0">
                <a:latin typeface="Book Antiqua" panose="02040602050305030304" pitchFamily="18" charset="0"/>
              </a:rPr>
              <a:t>Fine</a:t>
            </a:r>
          </a:p>
        </p:txBody>
      </p:sp>
      <p:pic>
        <p:nvPicPr>
          <p:cNvPr id="7" name="Segnaposto contenuto 6">
            <a:extLst>
              <a:ext uri="{FF2B5EF4-FFF2-40B4-BE49-F238E27FC236}">
                <a16:creationId xmlns:a16="http://schemas.microsoft.com/office/drawing/2014/main" id="{D9B39A28-1939-81C8-E174-4ADE286D9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992" y="606669"/>
            <a:ext cx="5784029" cy="5767754"/>
          </a:xfrm>
        </p:spPr>
      </p:pic>
    </p:spTree>
    <p:extLst>
      <p:ext uri="{BB962C8B-B14F-4D97-AF65-F5344CB8AC3E}">
        <p14:creationId xmlns:p14="http://schemas.microsoft.com/office/powerpoint/2010/main" val="13196741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8000">
        <p15:prstTrans prst="airplane"/>
      </p:transition>
    </mc:Choice>
    <mc:Fallback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85BF0E84-C0D0-DE64-10A0-7D28E8D662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0282" y="-276031"/>
            <a:ext cx="12130454" cy="6644640"/>
          </a:xfr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DB41BA6-59A2-CAE7-29B1-4EA700741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245" y="6078463"/>
            <a:ext cx="12192000" cy="580293"/>
          </a:xfrm>
        </p:spPr>
        <p:txBody>
          <a:bodyPr>
            <a:noAutofit/>
          </a:bodyPr>
          <a:lstStyle/>
          <a:p>
            <a:r>
              <a:rPr lang="it-IT" sz="2800" b="1" dirty="0"/>
              <a:t>Andavo felice a scuola come tutti gli animaletti nel piccolo bosco qui vicino…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B7DA8077-7360-C354-4735-87C565B399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99246" y="2488224"/>
            <a:ext cx="4110012" cy="343339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791036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12000">
        <p15:prstTrans prst="pageCurlDouble"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>
          <a:gsLst>
            <a:gs pos="43000">
              <a:srgbClr val="00B050"/>
            </a:gs>
            <a:gs pos="68000">
              <a:schemeClr val="accent6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0E71593-0B1D-FE12-1356-6BEEDC7B1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7360" y="385445"/>
            <a:ext cx="4378958" cy="2662555"/>
          </a:xfrm>
        </p:spPr>
        <p:txBody>
          <a:bodyPr>
            <a:normAutofit/>
          </a:bodyPr>
          <a:lstStyle/>
          <a:p>
            <a:r>
              <a:rPr b="1" dirty="0" lang="it-IT"/>
              <a:t>Ma poi è arrivato un cinghiale molto cattivo con me...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9A0B8E1-19E5-C712-FEF7-214CCB7D813A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51" r="17" t="7"/>
          <a:stretch>
            <a:fillRect/>
          </a:stretch>
        </p:blipFill>
        <p:spPr>
          <a:xfrm>
            <a:off x="680483" y="669851"/>
            <a:ext cx="5771117" cy="5730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B48B67B-0587-595B-3F38-C9562A6B75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641513" y="2725861"/>
            <a:ext cx="4248835" cy="3220720"/>
          </a:xfrm>
          <a:prstGeom prst="ellipse">
            <a:avLst/>
          </a:prstGeom>
          <a:ln cap="rnd" w="190500">
            <a:solidFill>
              <a:srgbClr val="C8C6BD"/>
            </a:solidFill>
            <a:prstDash val="solid"/>
          </a:ln>
          <a:effectLst>
            <a:outerShdw algn="bl" blurRad="127000" rotWithShape="0">
              <a:srgbClr val="000000"/>
            </a:outerShdw>
          </a:effectLst>
          <a:scene3d>
            <a:camera fov="5400000" prst="perspectiveFront"/>
            <a:lightRig dir="t" rig="threePt">
              <a:rot lat="0" lon="0" rev="19200000"/>
            </a:lightRig>
          </a:scene3d>
          <a:sp3d extrusionH="25400">
            <a:bevelT h="152400" prst="hardEdge" w="304800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21446190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12000" p14:dur="2000" spd="slow">
        <p15:prstTrans prst="pageCurlDouble"/>
      </p:transition>
    </mc:Choice>
    <mc:Fallback xmlns="">
      <p:transition advClick="0" advTm="12000"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6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circle(in)" transition="in">
                                      <p:cBhvr>
                                        <p:cTn dur="20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45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2000" id="12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dur="2000" fill="hold" id="13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#ppt_w*sin(2.5*pi*$)"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2000" fill="hold" id="14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9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2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1000" id="22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6000">
              <a:srgbClr val="0070C0"/>
            </a:gs>
            <a:gs pos="100000">
              <a:schemeClr val="accent6">
                <a:lumMod val="20000"/>
                <a:lumOff val="80000"/>
                <a:shade val="100000"/>
                <a:satMod val="115000"/>
              </a:schemeClr>
            </a:gs>
          </a:gsLst>
          <a:lin ang="135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D8986EB-C838-7A14-1436-0C55C20492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53654" y="486757"/>
            <a:ext cx="3757245" cy="3310060"/>
          </a:xfrm>
        </p:spPr>
        <p:txBody>
          <a:bodyPr/>
          <a:lstStyle/>
          <a:p>
            <a:r>
              <a:rPr lang="it-IT" b="1" dirty="0"/>
              <a:t>Mi costringeva a dargli le mie merendine e se le mangiava tutte…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DAB7298-CFFD-F58D-29EF-6346999D7A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 rot="276458">
            <a:off x="220294" y="-224055"/>
            <a:ext cx="7874602" cy="6932220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BCEBEF0-16BC-61E2-DB09-261602D420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8331741" y="4155440"/>
            <a:ext cx="3492018" cy="211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12FC68A-CB03-9E0D-B75C-FF0675FAFF2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5345723" y="4756639"/>
            <a:ext cx="3158197" cy="16146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20532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 advTm="9000">
        <p15:prstTrans prst="pageCurlDouble"/>
      </p:transition>
    </mc:Choice>
    <mc:Fallback xmlns=""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magine 6">
            <a:extLst>
              <a:ext uri="{FF2B5EF4-FFF2-40B4-BE49-F238E27FC236}">
                <a16:creationId xmlns:a16="http://schemas.microsoft.com/office/drawing/2014/main" id="{CA2805E5-559C-DC29-2F8F-994348DB7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558812" y="1589241"/>
            <a:ext cx="6357817" cy="409385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72F88414-FFEC-9857-1023-F7B298BDE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984" y="314960"/>
            <a:ext cx="8472854" cy="1325563"/>
          </a:xfrm>
        </p:spPr>
        <p:txBody>
          <a:bodyPr/>
          <a:lstStyle/>
          <a:p>
            <a:r>
              <a:rPr b="1" dirty="0" lang="it-IT"/>
              <a:t>Faceva scappare via tutti i miei amici se li vedeva giocare con me…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4BCD5F84-E234-BA63-5808-3163ACC359BC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8078" y="1589241"/>
            <a:ext cx="6333930" cy="478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0216C9F1-A602-3BF8-827C-3C4D8811A4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l="111"/>
          <a:stretch>
            <a:fillRect/>
          </a:stretch>
        </p:blipFill>
        <p:spPr>
          <a:xfrm>
            <a:off x="8707315" y="875385"/>
            <a:ext cx="2848709" cy="27607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9298299-564C-F4B2-DBAC-5F63D56B4D5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b="237" l="132" r="117" t="300"/>
          <a:stretch>
            <a:fillRect/>
          </a:stretch>
        </p:blipFill>
        <p:spPr>
          <a:xfrm>
            <a:off x="6000258" y="4900275"/>
            <a:ext cx="2707057" cy="13255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B368F1FE-DC0D-E871-9E2F-04295CDAD0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rcRect l="178" r="96" t="96"/>
          <a:stretch>
            <a:fillRect/>
          </a:stretch>
        </p:blipFill>
        <p:spPr>
          <a:xfrm>
            <a:off x="8516326" y="3552092"/>
            <a:ext cx="2532187" cy="26963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316534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12000" p14:dur="2000" spd="slow">
        <p15:prstTrans prst="pageCurlDouble"/>
      </p:transition>
    </mc:Choice>
    <mc:Fallback xmlns="">
      <p:transition advClick="0" advTm="12000"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51E9EE-6155-7F77-5B85-DF256A2541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789" y="373351"/>
            <a:ext cx="4854388" cy="2336622"/>
          </a:xfrm>
        </p:spPr>
        <p:txBody>
          <a:bodyPr>
            <a:normAutofit/>
          </a:bodyPr>
          <a:lstStyle/>
          <a:p>
            <a:r>
              <a:rPr lang="it-IT" sz="3600" b="1" dirty="0"/>
              <a:t>Diceva che ero brutto e pieno di spine ed io mi nascondevo quando lo vedevo arrivare…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2A15E74-71CF-D366-72A3-0CF29459C4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36253" y="2930374"/>
            <a:ext cx="4451459" cy="308505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7E42BA9F-A5B4-7289-9642-6B86A404DF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434648">
            <a:off x="3485285" y="613998"/>
            <a:ext cx="8886097" cy="530490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10348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5000"/>
    </mc:Choice>
    <mc:Fallback xmlns="">
      <p:transition spd="slow" advClick="0" advTm="15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0D69794-2D86-3DC7-32DB-49986DAC3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480319"/>
            <a:ext cx="10515600" cy="1325563"/>
          </a:xfrm>
        </p:spPr>
        <p:txBody>
          <a:bodyPr/>
          <a:lstStyle/>
          <a:p>
            <a:r>
              <a:rPr b="1" dirty="0" lang="it-IT"/>
              <a:t>Così sono scappato via ma non sapevo dove andare…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BABB761-F06B-7A92-CD1B-0D74B4488B32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5" t="73"/>
          <a:stretch>
            <a:fillRect/>
          </a:stretch>
        </p:blipFill>
        <p:spPr>
          <a:xfrm>
            <a:off x="1903149" y="1982580"/>
            <a:ext cx="7955762" cy="4057736"/>
          </a:xfrm>
          <a:prstGeom prst="rect">
            <a:avLst/>
          </a:prstGeom>
          <a:ln cap="sq" w="127000">
            <a:solidFill>
              <a:srgbClr val="000000"/>
            </a:solidFill>
            <a:miter lim="800000"/>
          </a:ln>
          <a:effectLst>
            <a:outerShdw algn="tl" blurRad="57150" dir="2700000" dist="50800" rotWithShape="0">
              <a:srgbClr val="000000">
                <a:alpha val="40000"/>
              </a:srgbClr>
            </a:outerShdw>
          </a:effectLst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C6878AE-B4F2-EB50-1D16-F7F07A49CD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 rot="2357472">
            <a:off x="6113921" y="3861016"/>
            <a:ext cx="403773" cy="610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1748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8000" p14:dur="1250" spd="slow">
        <p15:prstTrans prst="pageCurlDouble"/>
      </p:transition>
    </mc:Choice>
    <mc:Fallback xmlns="">
      <p:transition advClick="0" advTm="8000"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6" presetSubtype="2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arn(inVertical)" transition="in">
                                      <p:cBhvr>
                                        <p:cTn dur="5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F0FF01-8DBE-50EF-7E90-A9410514C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 lang="it-IT"/>
              <a:t>Poi ho incontrato una chiocciola di nome </a:t>
            </a:r>
            <a:r>
              <a:rPr b="1" dirty="0" err="1" lang="it-IT"/>
              <a:t>Tintilena</a:t>
            </a:r>
            <a:r>
              <a:rPr b="1" dirty="0" lang="it-IT"/>
              <a:t> che mi ha dato da mangiare…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B1008A3F-44AC-21B4-DAC9-66D9FE6137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132995" y="2945423"/>
            <a:ext cx="7883767" cy="3182815"/>
          </a:xfrm>
          <a:prstGeom prst="rect">
            <a:avLst/>
          </a:prstGeom>
          <a:ln cap="sq" cmpd="thickThin" w="228600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1C84DE1-6682-2868-3389-779DDDEDE7FE}"/>
              </a:ext>
            </a:extLst>
          </p:cNvPr>
          <p:cNvPicPr>
            <a:picLocks noChangeAspect="1" noGrp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68" l="119" r="99" t="22"/>
          <a:stretch>
            <a:fillRect/>
          </a:stretch>
        </p:blipFill>
        <p:spPr>
          <a:xfrm>
            <a:off x="885006" y="1690688"/>
            <a:ext cx="6481483" cy="4657358"/>
          </a:xfrm>
          <a:prstGeom prst="roundRect">
            <a:avLst>
              <a:gd fmla="val 16667" name="adj"/>
            </a:avLst>
          </a:prstGeom>
          <a:ln>
            <a:noFill/>
          </a:ln>
          <a:effectLst>
            <a:outerShdw algn="tl" blurRad="76200" dir="7800000" dist="38100" rotWithShape="0">
              <a:srgbClr val="000000">
                <a:alpha val="40000"/>
              </a:srgbClr>
            </a:outerShdw>
          </a:effectLst>
          <a:scene3d>
            <a:camera prst="orthographicFront"/>
            <a:lightRig dir="t" rig="contrasting">
              <a:rot lat="0" lon="0" rev="4200000"/>
            </a:lightRig>
          </a:scene3d>
          <a:sp3d prstMaterial="plastic">
            <a:bevelT h="114300" prst="relaxedInset" w="3810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56833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advClick="0" advTm="10000" p14:dur="1250" spd="slow">
        <p15:prstTrans prst="pageCurlDouble"/>
      </p:transition>
    </mc:Choice>
    <mc:Fallback xmlns="">
      <p:transition advClick="0" advTm="10000" spd="slow">
        <p:fade/>
      </p:transition>
    </mc:Fallback>
  </mc:AlternateContent>
  <p:timing>
    <p:tnLst>
      <p:par>
        <p:cTn dur="indefinite" id="1" nodeType="tmRoot" restart="never">
          <p:childTnLst>
            <p:seq concurrent="1" nextAc="seek">
              <p:cTn dur="indefinite" id="2" nodeType="mainSeq">
                <p:childTnLst>
                  <p:par>
                    <p:cTn fill="hold" id="3">
                      <p:stCondLst>
                        <p:cond delay="indefinite"/>
                      </p:stCondLst>
                      <p:childTnLst>
                        <p:par>
                          <p:cTn fill="hold" id="4">
                            <p:stCondLst>
                              <p:cond delay="0"/>
                            </p:stCondLst>
                            <p:childTnLst>
                              <p:par>
                                <p:cTn fill="hold" grpId="0" id="5" nodeType="clickEffect" presetClass="entr" presetID="14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randombar(horizontal)" transition="in">
                                      <p:cBhvr>
                                        <p:cTn dur="500" id="7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">
                      <p:stCondLst>
                        <p:cond delay="indefinite"/>
                      </p:stCondLst>
                      <p:childTnLst>
                        <p:par>
                          <p:cTn fill="hold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3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dur="1000" fill="hold" id="12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3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dur="1000" fill="hold" id="14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filter="fade" transition="in">
                                      <p:cBhvr>
                                        <p:cTn dur="1000" id="15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grpId="0" spid="2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391</Words>
  <Application>Microsoft Office PowerPoint</Application>
  <PresentationFormat>Widescreen</PresentationFormat>
  <Paragraphs>35</Paragraphs>
  <Slides>26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Arial</vt:lpstr>
      <vt:lpstr>Book Antiqua</vt:lpstr>
      <vt:lpstr>Calibri</vt:lpstr>
      <vt:lpstr>Calibri Light</vt:lpstr>
      <vt:lpstr>Freestyle Script</vt:lpstr>
      <vt:lpstr>Tema di Office</vt:lpstr>
      <vt:lpstr>Storia di Spike un piccolo riccio …</vt:lpstr>
      <vt:lpstr>Ciao sono un piccolo riccio e mi chiamo Spike</vt:lpstr>
      <vt:lpstr>Andavo felice a scuola come tutti gli animaletti nel piccolo bosco qui vicino…</vt:lpstr>
      <vt:lpstr>Ma poi è arrivato un cinghiale molto cattivo con me...</vt:lpstr>
      <vt:lpstr>Mi costringeva a dargli le mie merendine e se le mangiava tutte…</vt:lpstr>
      <vt:lpstr>Faceva scappare via tutti i miei amici se li vedeva giocare con me…</vt:lpstr>
      <vt:lpstr>Diceva che ero brutto e pieno di spine ed io mi nascondevo quando lo vedevo arrivare…</vt:lpstr>
      <vt:lpstr>Così sono scappato via ma non sapevo dove andare…</vt:lpstr>
      <vt:lpstr>Poi ho incontrato una chiocciola di nome Tintilena che mi ha dato da mangiare…</vt:lpstr>
      <vt:lpstr>E mi ha detto che avrei potuto trovare rifugio in questa scuola ma ho tanta paura…</vt:lpstr>
      <vt:lpstr>Così la chiocciola Tintilena, il giorno dopo avermi trovato, ha lasciato questa lettera ai bambini della scuola «I. Calvino di Torre di Mosto!»</vt:lpstr>
      <vt:lpstr>Ed una scatola di cartone contenente me! </vt:lpstr>
      <vt:lpstr>E un racconto illustrato in cui si narra la mia storia perché sono troppo timido per poterlo fare io…</vt:lpstr>
      <vt:lpstr>Ed ogni bambino ha provato a trovare una soluzione al mio problema…</vt:lpstr>
      <vt:lpstr>Qualcuno pensava di tenermi qui a scuola perché sono tanto carino ma mi manca la mia mamma…</vt:lpstr>
      <vt:lpstr>Qualcun altro diceva: «Mandiamo via il cinghiale bullo!»  Ma la scuola è di tutti…</vt:lpstr>
      <vt:lpstr>Poi finalmente una bambina ha capito come fare! Farmi tornare nella mia scuola e dire tutto alla maestra! </vt:lpstr>
      <vt:lpstr>Così i bambini medi hanno colorato le sequenze logico-temporali per indicarmi la soluzione del problema…</vt:lpstr>
      <vt:lpstr>I grandi hanno completato la mappa che mi indica la strada per ritornare a casa.</vt:lpstr>
      <vt:lpstr>Il giorno dopo, con il libro del racconto, la mappa e le sequenze…</vt:lpstr>
      <vt:lpstr>Mi sono messo in viaggio verso casa…</vt:lpstr>
      <vt:lpstr>Ho riabbracciato finalmente la mia mamma</vt:lpstr>
      <vt:lpstr>Il mattino seguente sono tornato a scuola e…</vt:lpstr>
      <vt:lpstr>La maestra, dopo aver letto il mio racconto ad alta voce, è riuscita a far riflettere il bullo che ha chiesto scusa e ha promesso di non farlo più.</vt:lpstr>
      <vt:lpstr>Che bello andare a scuola ed essere amici di tutti…Nessuno si sente solo…</vt:lpstr>
      <vt:lpstr>Fine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Galeazzi Anna Maria</dc:creator>
  <cp:lastModifiedBy>Galeazzi Anna Maria</cp:lastModifiedBy>
  <cp:revision>21</cp:revision>
  <dcterms:created xsi:type="dcterms:W3CDTF">2026-02-06T17:26:28Z</dcterms:created>
  <dcterms:modified xsi:type="dcterms:W3CDTF">2026-02-19T15:39:05Z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3671997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S10.9.5</vt:lpwstr>
  </property>
</Properties>
</file>